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59" r:id="rId5"/>
    <p:sldId id="261" r:id="rId6"/>
    <p:sldId id="260" r:id="rId7"/>
    <p:sldId id="257" r:id="rId8"/>
    <p:sldId id="265" r:id="rId9"/>
    <p:sldId id="266" r:id="rId10"/>
    <p:sldId id="269" r:id="rId11"/>
    <p:sldId id="267" r:id="rId12"/>
    <p:sldId id="273" r:id="rId13"/>
    <p:sldId id="271" r:id="rId14"/>
    <p:sldId id="272" r:id="rId15"/>
    <p:sldId id="274" r:id="rId16"/>
    <p:sldId id="270" r:id="rId17"/>
    <p:sldId id="26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7015" autoAdjust="0"/>
    <p:restoredTop sz="94660"/>
  </p:normalViewPr>
  <p:slideViewPr>
    <p:cSldViewPr snapToGrid="0">
      <p:cViewPr>
        <p:scale>
          <a:sx n="70" d="100"/>
          <a:sy n="70" d="100"/>
        </p:scale>
        <p:origin x="-648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0144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231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6325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111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1010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8474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171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290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859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0014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02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5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E7CF6-DBC2-4F15-8CA2-B06438C26C80}" type="datetimeFigureOut">
              <a:rPr lang="ru-RU" smtClean="0"/>
              <a:pPr/>
              <a:t>03.03.2017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AB0E5-81FA-44A9-96FC-F1AD62BB9F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8718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8455" y="1132752"/>
            <a:ext cx="6760261" cy="2757049"/>
          </a:xfrm>
          <a:solidFill>
            <a:schemeClr val="accent1">
              <a:lumMod val="20000"/>
              <a:lumOff val="80000"/>
              <a:alpha val="58000"/>
            </a:schemeClr>
          </a:solidFill>
        </p:spPr>
        <p:txBody>
          <a:bodyPr>
            <a:normAutofit/>
          </a:bodyPr>
          <a:lstStyle/>
          <a:p>
            <a:r>
              <a:rPr lang="ru-RU" sz="4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Применение различных технологий при выполнении батика для школьного </a:t>
            </a:r>
            <a:r>
              <a:rPr lang="ru-RU" sz="44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музея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07726" y="4324422"/>
            <a:ext cx="4367283" cy="232886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cs typeface="Arabic Typesetting" panose="03020402040406030203" pitchFamily="66" charset="-78"/>
              </a:rPr>
              <a:t>Работу выполнили</a:t>
            </a:r>
          </a:p>
          <a:p>
            <a:r>
              <a:rPr lang="ru-RU" b="1" dirty="0" err="1">
                <a:cs typeface="Arabic Typesetting" panose="03020402040406030203" pitchFamily="66" charset="-78"/>
              </a:rPr>
              <a:t>Болтенкова</a:t>
            </a:r>
            <a:r>
              <a:rPr lang="ru-RU" b="1" dirty="0">
                <a:cs typeface="Arabic Typesetting" panose="03020402040406030203" pitchFamily="66" charset="-78"/>
              </a:rPr>
              <a:t> Вероника </a:t>
            </a:r>
          </a:p>
          <a:p>
            <a:r>
              <a:rPr lang="ru-RU" b="1" dirty="0">
                <a:cs typeface="Arabic Typesetting" panose="03020402040406030203" pitchFamily="66" charset="-78"/>
              </a:rPr>
              <a:t>Федорова Александра</a:t>
            </a:r>
          </a:p>
          <a:p>
            <a:r>
              <a:rPr lang="ru-RU" b="1" dirty="0">
                <a:cs typeface="Arabic Typesetting" panose="03020402040406030203" pitchFamily="66" charset="-78"/>
              </a:rPr>
              <a:t>7б класс ГБОУ  лицей №</a:t>
            </a:r>
            <a:r>
              <a:rPr lang="ru-RU" b="1" dirty="0" smtClean="0">
                <a:cs typeface="Arabic Typesetting" panose="03020402040406030203" pitchFamily="66" charset="-78"/>
              </a:rPr>
              <a:t>329</a:t>
            </a:r>
            <a:endParaRPr lang="en-US" b="1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r>
              <a:rPr lang="ru-RU" b="1" dirty="0">
                <a:cs typeface="Arabic Typesetting" panose="03020402040406030203" pitchFamily="66" charset="-78"/>
              </a:rPr>
              <a:t>Руководитель проекта</a:t>
            </a:r>
          </a:p>
          <a:p>
            <a:r>
              <a:rPr lang="ru-RU" b="1" dirty="0" err="1">
                <a:cs typeface="Arabic Typesetting" panose="03020402040406030203" pitchFamily="66" charset="-78"/>
              </a:rPr>
              <a:t>Прозорова</a:t>
            </a:r>
            <a:r>
              <a:rPr lang="ru-RU" b="1" dirty="0">
                <a:cs typeface="Arabic Typesetting" panose="03020402040406030203" pitchFamily="66" charset="-78"/>
              </a:rPr>
              <a:t> Людмила Германовна</a:t>
            </a:r>
          </a:p>
          <a:p>
            <a:r>
              <a:rPr lang="ru-RU" b="1" dirty="0">
                <a:cs typeface="Arabic Typesetting" panose="03020402040406030203" pitchFamily="66" charset="-78"/>
              </a:rPr>
              <a:t>учитель технологии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 descr="C:\Users\5\Desktop\БАТИК\20170219_19572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4732"/>
            <a:ext cx="2947916" cy="6687731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  <p:pic>
        <p:nvPicPr>
          <p:cNvPr id="6" name="Рисунок 5" descr="C:\Users\5\Desktop\БАТИК\20170219_1957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38176" y="81888"/>
            <a:ext cx="2899232" cy="667393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53660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2016"/>
            <a:ext cx="3993107" cy="6492875"/>
          </a:xfrm>
        </p:spPr>
        <p:txBody>
          <a:bodyPr/>
          <a:lstStyle/>
          <a:p>
            <a:pPr algn="ctr"/>
            <a:r>
              <a:rPr lang="ru-RU" dirty="0" smtClean="0"/>
              <a:t>Выполнение батика подручными средствами</a:t>
            </a:r>
            <a:endParaRPr lang="ru-RU" dirty="0"/>
          </a:p>
        </p:txBody>
      </p:sp>
      <p:pic>
        <p:nvPicPr>
          <p:cNvPr id="4" name="Рисунок 3" descr="C:\Users\5\Desktop\БАТИК\20170219_19575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7327" y="129476"/>
            <a:ext cx="2899232" cy="667393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Рисунок 4" descr="C:\Users\5\Desktop\БАТИК\20170219_19572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95937" y="78429"/>
            <a:ext cx="2842369" cy="6697683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Основные элементы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9725167" cy="2500715"/>
          </a:xfrm>
        </p:spPr>
        <p:txBody>
          <a:bodyPr/>
          <a:lstStyle/>
          <a:p>
            <a:r>
              <a:rPr lang="ru-RU" dirty="0" smtClean="0"/>
              <a:t>- заголовок</a:t>
            </a:r>
          </a:p>
          <a:p>
            <a:r>
              <a:rPr lang="ru-RU" dirty="0" smtClean="0"/>
              <a:t>- фоновое оформление (эскиз неба с облаками)</a:t>
            </a:r>
          </a:p>
          <a:p>
            <a:r>
              <a:rPr lang="ru-RU" dirty="0" smtClean="0"/>
              <a:t>- текст стихотворений Ольги Берггольц периода Великой Отечественной войны</a:t>
            </a:r>
          </a:p>
          <a:p>
            <a:r>
              <a:rPr lang="ru-RU" dirty="0" smtClean="0"/>
              <a:t>- иллюстрации к текстам стихотворений.</a:t>
            </a:r>
          </a:p>
        </p:txBody>
      </p:sp>
      <p:pic>
        <p:nvPicPr>
          <p:cNvPr id="5" name="Рисунок 4" descr="C:\Users\5\Desktop\БАТИК\7e-HB47geYQ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9432" y="4203510"/>
            <a:ext cx="4360084" cy="241295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Рисунок 5" descr="C:\Users\5\Desktop\БАТИК\20170219_19585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17911" y="4217158"/>
            <a:ext cx="2456596" cy="2395181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7" name="Рисунок 6" descr="C:\Users\5\Desktop\БАТИК\20170219_20012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85662" y="4217159"/>
            <a:ext cx="3660343" cy="2333634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4143233" cy="1190720"/>
          </a:xfrm>
        </p:spPr>
        <p:txBody>
          <a:bodyPr/>
          <a:lstStyle/>
          <a:p>
            <a:r>
              <a:rPr lang="ru-RU" dirty="0" smtClean="0"/>
              <a:t>Заголовок</a:t>
            </a:r>
            <a:endParaRPr lang="ru-RU" dirty="0"/>
          </a:p>
        </p:txBody>
      </p:sp>
      <p:pic>
        <p:nvPicPr>
          <p:cNvPr id="4" name="Рисунок 3" descr="C:\Users\5\Desktop\БАТИК\7e-HB47geYQ.jpg"/>
          <p:cNvPicPr/>
          <p:nvPr/>
        </p:nvPicPr>
        <p:blipFill>
          <a:blip r:embed="rId2" cstate="email">
            <a:lum bright="10000" contrast="10000"/>
          </a:blip>
          <a:srcRect/>
          <a:stretch>
            <a:fillRect/>
          </a:stretch>
        </p:blipFill>
        <p:spPr bwMode="auto">
          <a:xfrm>
            <a:off x="6496334" y="491320"/>
            <a:ext cx="5418162" cy="2825087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Рисунок 4" descr="C:\Users\5\Desktop\БАТИК\WP_20151121_024.jpg"/>
          <p:cNvPicPr/>
          <p:nvPr/>
        </p:nvPicPr>
        <p:blipFill>
          <a:blip r:embed="rId3" cstate="email">
            <a:lum bright="40000"/>
          </a:blip>
          <a:srcRect/>
          <a:stretch>
            <a:fillRect/>
          </a:stretch>
        </p:blipFill>
        <p:spPr bwMode="auto">
          <a:xfrm>
            <a:off x="935593" y="1649730"/>
            <a:ext cx="3032909" cy="2794264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Рисунок 5" descr="C:\Users\5\Desktop\БАТИК\WP_20151121_018.jpg"/>
          <p:cNvPicPr/>
          <p:nvPr/>
        </p:nvPicPr>
        <p:blipFill>
          <a:blip r:embed="rId4" cstate="email">
            <a:lum bright="30000"/>
          </a:blip>
          <a:srcRect/>
          <a:stretch>
            <a:fillRect/>
          </a:stretch>
        </p:blipFill>
        <p:spPr bwMode="auto">
          <a:xfrm>
            <a:off x="3438820" y="3964186"/>
            <a:ext cx="3922288" cy="1959429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159388" y="3233431"/>
            <a:ext cx="4345673" cy="669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Текстовые выделители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681486" y="5910668"/>
            <a:ext cx="3374407" cy="4218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Фломастеры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69545" y="4423061"/>
            <a:ext cx="3060509" cy="449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Карандаш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Фоновое оформление и текст</a:t>
            </a:r>
            <a:endParaRPr lang="ru-RU" dirty="0"/>
          </a:p>
        </p:txBody>
      </p:sp>
      <p:pic>
        <p:nvPicPr>
          <p:cNvPr id="4" name="Содержимое 3" descr="C:\Users\5\Desktop\БАТИК\20170219_195846.jpg"/>
          <p:cNvPicPr>
            <a:picLocks noGrp="1"/>
          </p:cNvPicPr>
          <p:nvPr>
            <p:ph idx="1"/>
          </p:nvPr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5472751" y="1705972"/>
            <a:ext cx="6200633" cy="1282888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6" name="Рисунок 5" descr="C:\Users\5\Desktop\БАТИК\20170219_195831.jpg"/>
          <p:cNvPicPr/>
          <p:nvPr/>
        </p:nvPicPr>
        <p:blipFill>
          <a:blip r:embed="rId3" cstate="email">
            <a:lum bright="20000"/>
          </a:blip>
          <a:srcRect/>
          <a:stretch>
            <a:fillRect/>
          </a:stretch>
        </p:blipFill>
        <p:spPr bwMode="auto">
          <a:xfrm>
            <a:off x="238460" y="1428452"/>
            <a:ext cx="4074233" cy="519071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7" name="Содержимое 3" descr="C:\Users\5\Desktop\БАТИК\20170219_195846.jpg"/>
          <p:cNvPicPr>
            <a:picLocks/>
          </p:cNvPicPr>
          <p:nvPr/>
        </p:nvPicPr>
        <p:blipFill>
          <a:blip r:embed="rId4" cstate="email">
            <a:lum bright="20000"/>
          </a:blip>
          <a:srcRect/>
          <a:stretch>
            <a:fillRect/>
          </a:stretch>
        </p:blipFill>
        <p:spPr bwMode="auto">
          <a:xfrm>
            <a:off x="5281683" y="3687171"/>
            <a:ext cx="6651009" cy="1403444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Иллюстрации</a:t>
            </a:r>
            <a:endParaRPr lang="ru-RU" dirty="0"/>
          </a:p>
        </p:txBody>
      </p:sp>
      <p:pic>
        <p:nvPicPr>
          <p:cNvPr id="4" name="Рисунок 3" descr="C:\Users\5\Desktop\БАТИК\20170219_200120.jpg"/>
          <p:cNvPicPr/>
          <p:nvPr/>
        </p:nvPicPr>
        <p:blipFill>
          <a:blip r:embed="rId2" cstate="email">
            <a:lum bright="-10000" contrast="30000"/>
          </a:blip>
          <a:srcRect/>
          <a:stretch>
            <a:fillRect/>
          </a:stretch>
        </p:blipFill>
        <p:spPr bwMode="auto">
          <a:xfrm>
            <a:off x="365745" y="1944937"/>
            <a:ext cx="5625621" cy="384171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Рисунок 4" descr="C:\Users\5\Desktop\БАТИК\20170219_195831.jpg"/>
          <p:cNvPicPr/>
          <p:nvPr/>
        </p:nvPicPr>
        <p:blipFill>
          <a:blip r:embed="rId3" cstate="email">
            <a:lum bright="10000" contrast="20000"/>
          </a:blip>
          <a:srcRect b="-68"/>
          <a:stretch>
            <a:fillRect/>
          </a:stretch>
        </p:blipFill>
        <p:spPr bwMode="auto">
          <a:xfrm>
            <a:off x="6523308" y="505897"/>
            <a:ext cx="5272907" cy="478943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2016"/>
            <a:ext cx="3993107" cy="6492875"/>
          </a:xfrm>
        </p:spPr>
        <p:txBody>
          <a:bodyPr/>
          <a:lstStyle/>
          <a:p>
            <a:pPr algn="ctr"/>
            <a:r>
              <a:rPr lang="ru-RU" dirty="0" smtClean="0"/>
              <a:t>Выполнение батика подручными средствами</a:t>
            </a:r>
            <a:endParaRPr lang="ru-RU" dirty="0"/>
          </a:p>
        </p:txBody>
      </p:sp>
      <p:pic>
        <p:nvPicPr>
          <p:cNvPr id="4" name="Рисунок 3" descr="C:\Users\5\Desktop\БАТИК\20170219_19575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87327" y="129476"/>
            <a:ext cx="2899232" cy="6673932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" name="Рисунок 4" descr="C:\Users\5\Desktop\БАТИК\20170219_19572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195937" y="78429"/>
            <a:ext cx="2842369" cy="6697683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825625"/>
            <a:ext cx="10816988" cy="435133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Спасибо за внимание!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6964" y="311338"/>
            <a:ext cx="5535706" cy="8182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ambria" pitchFamily="18" charset="0"/>
              </a:rPr>
              <a:t>Список литературы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7175" y="1035423"/>
            <a:ext cx="11008659" cy="5168434"/>
          </a:xfrm>
        </p:spPr>
        <p:txBody>
          <a:bodyPr>
            <a:noAutofit/>
          </a:bodyPr>
          <a:lstStyle/>
          <a:p>
            <a:pPr lvl="0"/>
            <a:r>
              <a:rPr lang="ru-RU" sz="1600" dirty="0" err="1" smtClean="0"/>
              <a:t>Аллахвердова</a:t>
            </a:r>
            <a:r>
              <a:rPr lang="ru-RU" sz="1600" dirty="0" smtClean="0"/>
              <a:t> Е. Э. Батик. Глина. Дерево. </a:t>
            </a:r>
            <a:r>
              <a:rPr lang="ru-RU" sz="1600" dirty="0" err="1" smtClean="0"/>
              <a:t>Домаш</a:t>
            </a:r>
            <a:r>
              <a:rPr lang="ru-RU" sz="1600" dirty="0" smtClean="0"/>
              <a:t>. Рукоделие / Г. Э. </a:t>
            </a:r>
            <a:r>
              <a:rPr lang="ru-RU" sz="1600" dirty="0" err="1" smtClean="0"/>
              <a:t>Аллахвердова</a:t>
            </a:r>
            <a:r>
              <a:rPr lang="ru-RU" sz="1600" dirty="0" smtClean="0"/>
              <a:t>. - М. : АСТ : </a:t>
            </a:r>
            <a:r>
              <a:rPr lang="ru-RU" sz="1600" dirty="0" err="1" smtClean="0"/>
              <a:t>Астрель</a:t>
            </a:r>
            <a:r>
              <a:rPr lang="ru-RU" sz="1600" dirty="0" smtClean="0"/>
              <a:t> , 2004. - 79 с. Свердловская ОУНБ; КХ; Инв. номер 2262469-КХ</a:t>
            </a:r>
          </a:p>
          <a:p>
            <a:pPr lvl="0"/>
            <a:r>
              <a:rPr lang="ru-RU" sz="1600" dirty="0" smtClean="0"/>
              <a:t>Арманд Т. Орнаментация ткани. руководство по росписи ткани / Т. Арманд. – М. - Ленинград : "</a:t>
            </a:r>
            <a:r>
              <a:rPr lang="ru-RU" sz="1600" dirty="0" err="1" smtClean="0"/>
              <a:t>Academia</a:t>
            </a:r>
            <a:r>
              <a:rPr lang="ru-RU" sz="1600" dirty="0" smtClean="0"/>
              <a:t>" , 1931. - 206 с. Свердловская ОУНБ; КХ; Инв. номер 252545-КХ Свердловская ОУНБ; КХ; Инв. номер 529360-КХ</a:t>
            </a:r>
          </a:p>
          <a:p>
            <a:pPr lvl="0"/>
            <a:r>
              <a:rPr lang="ru-RU" sz="1600" dirty="0" smtClean="0"/>
              <a:t>Гамаюнова О. Роспись ткани : холодный батик // Юный художник. – 2001. – N 5. - С. 44-45</a:t>
            </a:r>
          </a:p>
          <a:p>
            <a:pPr lvl="0"/>
            <a:r>
              <a:rPr lang="ru-RU" sz="1600" dirty="0" smtClean="0"/>
              <a:t>Горшкова Л. Батик на уроках изобразительного искусства в школе // Искусство в </a:t>
            </a:r>
            <a:r>
              <a:rPr lang="ru-RU" sz="1600" dirty="0" err="1" smtClean="0"/>
              <a:t>шк</a:t>
            </a:r>
            <a:r>
              <a:rPr lang="ru-RU" sz="1600" dirty="0" smtClean="0"/>
              <a:t>. – 1999. – N 6. - С. 56-57</a:t>
            </a:r>
          </a:p>
          <a:p>
            <a:pPr lvl="0"/>
            <a:r>
              <a:rPr lang="ru-RU" sz="1600" dirty="0" smtClean="0"/>
              <a:t>Дворкина И. А. Батик: Горячий. Холодный. Узелковый / И. А. Дворкина. - М. : Радуга , 2000. - 159 с. СОУНБ; Шифр 85.125.3; Авторский знак Д243; Формат Б; Инв. номер 2223960-ЕФ</a:t>
            </a:r>
          </a:p>
          <a:p>
            <a:pPr lvl="0"/>
            <a:r>
              <a:rPr lang="ru-RU" sz="1600" dirty="0" smtClean="0"/>
              <a:t>Журавлева И.Д. Ткани. </a:t>
            </a:r>
            <a:r>
              <a:rPr lang="ru-RU" sz="1600" dirty="0" err="1" smtClean="0"/>
              <a:t>Обраб</a:t>
            </a:r>
            <a:r>
              <a:rPr lang="ru-RU" sz="1600" dirty="0" smtClean="0"/>
              <a:t>. Уход. Окраска. Аппликация. Батик / И. Д. Журавлева. - М. : </a:t>
            </a:r>
            <a:r>
              <a:rPr lang="ru-RU" sz="1600" dirty="0" err="1" smtClean="0"/>
              <a:t>Эксмо</a:t>
            </a:r>
            <a:r>
              <a:rPr lang="ru-RU" sz="1600" dirty="0" smtClean="0"/>
              <a:t> , 2003. - 176 с. Свердловская ОУНБ; Шифр 85.12; Авторский знак Ж911; Инв. номер 2244915-ЕФ Свердловская ОУНБ; Инв. номер 2244916-ЕФ</a:t>
            </a:r>
          </a:p>
          <a:p>
            <a:pPr lvl="0"/>
            <a:r>
              <a:rPr lang="ru-RU" sz="1600" dirty="0" smtClean="0"/>
              <a:t>Коган Л. Батик - это совсем не сложно // Юный художник. - 2008. – N 2. - С. 37-39</a:t>
            </a:r>
          </a:p>
          <a:p>
            <a:pPr lvl="0"/>
            <a:r>
              <a:rPr lang="ru-RU" sz="1600" dirty="0" err="1" smtClean="0"/>
              <a:t>Кочетова</a:t>
            </a:r>
            <a:r>
              <a:rPr lang="ru-RU" sz="1600" dirty="0" smtClean="0"/>
              <a:t> Н. Его величество батик : роспись по ткани // Искусство в </a:t>
            </a:r>
            <a:r>
              <a:rPr lang="ru-RU" sz="1600" dirty="0" err="1" smtClean="0"/>
              <a:t>шк</a:t>
            </a:r>
            <a:r>
              <a:rPr lang="ru-RU" sz="1600" dirty="0" smtClean="0"/>
              <a:t>. – 2001. – N 2. - С. 47-48</a:t>
            </a:r>
          </a:p>
          <a:p>
            <a:pPr lvl="0"/>
            <a:r>
              <a:rPr lang="ru-RU" sz="1600" dirty="0" err="1" smtClean="0"/>
              <a:t>Ромадина</a:t>
            </a:r>
            <a:r>
              <a:rPr lang="ru-RU" sz="1600" dirty="0" smtClean="0"/>
              <a:t> Н. Батик в школе // Там же. – 2002. – N 2. - С. 71-74</a:t>
            </a:r>
          </a:p>
          <a:p>
            <a:pPr lvl="0"/>
            <a:r>
              <a:rPr lang="ru-RU" sz="1600" dirty="0" err="1" smtClean="0"/>
              <a:t>Торчинский</a:t>
            </a:r>
            <a:r>
              <a:rPr lang="ru-RU" sz="1600" dirty="0" smtClean="0"/>
              <a:t> О. Сказки батика : о технике батика // Юный художник. – 1998. – N 3. - С. 41</a:t>
            </a:r>
          </a:p>
          <a:p>
            <a:pPr lvl="0"/>
            <a:r>
              <a:rPr lang="ru-RU" sz="1600" dirty="0" smtClean="0"/>
              <a:t>Харламова Е. Батик - радость красок // Там же. – 2004. – N 3. - С. 38-40</a:t>
            </a:r>
          </a:p>
          <a:p>
            <a:pPr lvl="0"/>
            <a:r>
              <a:rPr lang="ru-RU" sz="1600" dirty="0" smtClean="0"/>
              <a:t>Эрл К. Роспись по шелку. основы мастерства / К. Эрл. – М. : </a:t>
            </a:r>
            <a:r>
              <a:rPr lang="ru-RU" sz="1600" dirty="0" err="1" smtClean="0"/>
              <a:t>Арт-Родник</a:t>
            </a:r>
            <a:r>
              <a:rPr lang="ru-RU" sz="1600" dirty="0" smtClean="0"/>
              <a:t> , 2005. - 111 с. Свердловская ОУНБ; КХ; Формат Б; Инв. номер 2274058-КХ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3150" y="389329"/>
            <a:ext cx="5124674" cy="83435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и задачи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273" y="1126378"/>
            <a:ext cx="10504936" cy="434637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Century" panose="02040604050505020304" pitchFamily="18" charset="0"/>
              </a:rPr>
              <a:t>Цель: </a:t>
            </a:r>
            <a:r>
              <a:rPr lang="ru-RU" b="1" dirty="0" smtClean="0">
                <a:latin typeface="Century" pitchFamily="18" charset="0"/>
                <a:cs typeface="Times New Roman" pitchFamily="18" charset="0"/>
              </a:rPr>
              <a:t>выполнить батик для школьного музея на основе доступных технологий.</a:t>
            </a:r>
          </a:p>
          <a:p>
            <a:r>
              <a:rPr lang="ru-RU" b="1" dirty="0" smtClean="0">
                <a:latin typeface="Century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b="1" dirty="0" smtClean="0">
                <a:latin typeface="Century" panose="02040604050505020304" pitchFamily="18" charset="0"/>
              </a:rPr>
              <a:t>познакомиться </a:t>
            </a:r>
            <a:r>
              <a:rPr lang="ru-RU" b="1" dirty="0">
                <a:latin typeface="Century" panose="02040604050505020304" pitchFamily="18" charset="0"/>
              </a:rPr>
              <a:t>с историей батика;</a:t>
            </a:r>
          </a:p>
          <a:p>
            <a:r>
              <a:rPr lang="ru-RU" b="1" dirty="0" smtClean="0">
                <a:latin typeface="Century" panose="02040604050505020304" pitchFamily="18" charset="0"/>
              </a:rPr>
              <a:t>познакомиться </a:t>
            </a:r>
            <a:r>
              <a:rPr lang="ru-RU" b="1" dirty="0">
                <a:latin typeface="Century" panose="02040604050505020304" pitchFamily="18" charset="0"/>
              </a:rPr>
              <a:t>с наиболее распространенными технологиями выполнения батика;</a:t>
            </a:r>
          </a:p>
          <a:p>
            <a:r>
              <a:rPr lang="ru-RU" b="1" dirty="0" smtClean="0">
                <a:latin typeface="Century" panose="02040604050505020304" pitchFamily="18" charset="0"/>
              </a:rPr>
              <a:t>провести </a:t>
            </a:r>
            <a:r>
              <a:rPr lang="ru-RU" b="1" dirty="0">
                <a:latin typeface="Century" panose="02040604050505020304" pitchFamily="18" charset="0"/>
              </a:rPr>
              <a:t>исследование доступных средств и технологий для выполнения батика в условиях класса;</a:t>
            </a:r>
          </a:p>
          <a:p>
            <a:r>
              <a:rPr lang="ru-RU" b="1" dirty="0" smtClean="0">
                <a:latin typeface="Century" panose="02040604050505020304" pitchFamily="18" charset="0"/>
              </a:rPr>
              <a:t>выполнить </a:t>
            </a:r>
            <a:r>
              <a:rPr lang="ru-RU" b="1" dirty="0">
                <a:latin typeface="Century" panose="02040604050505020304" pitchFamily="18" charset="0"/>
              </a:rPr>
              <a:t>два полотна батика для </a:t>
            </a:r>
            <a:r>
              <a:rPr lang="ru-RU" b="1" dirty="0" smtClean="0">
                <a:latin typeface="Century" panose="02040604050505020304" pitchFamily="18" charset="0"/>
              </a:rPr>
              <a:t/>
            </a:r>
            <a:br>
              <a:rPr lang="ru-RU" b="1" dirty="0" smtClean="0">
                <a:latin typeface="Century" panose="02040604050505020304" pitchFamily="18" charset="0"/>
              </a:rPr>
            </a:br>
            <a:r>
              <a:rPr lang="ru-RU" b="1" dirty="0" smtClean="0">
                <a:latin typeface="Century" panose="02040604050505020304" pitchFamily="18" charset="0"/>
              </a:rPr>
              <a:t>школьного </a:t>
            </a:r>
            <a:r>
              <a:rPr lang="ru-RU" b="1" dirty="0">
                <a:latin typeface="Century" panose="02040604050505020304" pitchFamily="18" charset="0"/>
              </a:rPr>
              <a:t>музея по творчеству </a:t>
            </a:r>
            <a:r>
              <a:rPr lang="ru-RU" b="1" dirty="0" smtClean="0">
                <a:latin typeface="Century" panose="02040604050505020304" pitchFamily="18" charset="0"/>
              </a:rPr>
              <a:t/>
            </a:r>
            <a:br>
              <a:rPr lang="ru-RU" b="1" dirty="0" smtClean="0">
                <a:latin typeface="Century" panose="02040604050505020304" pitchFamily="18" charset="0"/>
              </a:rPr>
            </a:br>
            <a:r>
              <a:rPr lang="ru-RU" b="1" dirty="0" smtClean="0">
                <a:latin typeface="Century" panose="02040604050505020304" pitchFamily="18" charset="0"/>
              </a:rPr>
              <a:t>Ольги </a:t>
            </a:r>
            <a:r>
              <a:rPr lang="ru-RU" b="1" dirty="0">
                <a:latin typeface="Century" panose="02040604050505020304" pitchFamily="18" charset="0"/>
              </a:rPr>
              <a:t>Берггольц к 70-летию </a:t>
            </a:r>
            <a:r>
              <a:rPr lang="ru-RU" b="1" dirty="0" smtClean="0">
                <a:latin typeface="Century" panose="02040604050505020304" pitchFamily="18" charset="0"/>
              </a:rPr>
              <a:t/>
            </a:r>
            <a:br>
              <a:rPr lang="ru-RU" b="1" dirty="0" smtClean="0">
                <a:latin typeface="Century" panose="02040604050505020304" pitchFamily="18" charset="0"/>
              </a:rPr>
            </a:br>
            <a:r>
              <a:rPr lang="ru-RU" b="1" dirty="0" smtClean="0">
                <a:latin typeface="Century" panose="02040604050505020304" pitchFamily="18" charset="0"/>
              </a:rPr>
              <a:t>Великой </a:t>
            </a:r>
            <a:r>
              <a:rPr lang="ru-RU" b="1" dirty="0">
                <a:latin typeface="Century" panose="02040604050505020304" pitchFamily="18" charset="0"/>
              </a:rPr>
              <a:t>Отечественной войны.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7086" y="3624748"/>
            <a:ext cx="4375311" cy="302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156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797" y="491319"/>
            <a:ext cx="6407958" cy="55955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Батик— индонезийское слово.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Arial Black" pitchFamily="34" charset="0"/>
              </a:rPr>
              <a:t>ba</a:t>
            </a:r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» </a:t>
            </a:r>
            <a:r>
              <a:rPr lang="ru-RU" dirty="0" smtClean="0"/>
              <a:t>- хлопчатобумажная ткань </a:t>
            </a:r>
            <a:br>
              <a:rPr lang="ru-RU" dirty="0" smtClean="0"/>
            </a:br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  <a:latin typeface="Arial Black" pitchFamily="34" charset="0"/>
              </a:rPr>
              <a:t>tik</a:t>
            </a:r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» </a:t>
            </a:r>
            <a:r>
              <a:rPr lang="ru-RU" dirty="0" smtClean="0"/>
              <a:t>— «точка» или «капля».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err="1" smtClean="0">
                <a:solidFill>
                  <a:srgbClr val="0070C0"/>
                </a:solidFill>
                <a:latin typeface="Arial Black" pitchFamily="34" charset="0"/>
              </a:rPr>
              <a:t>Ambatik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— рисовать, покрывать каплями, штриховать.</a:t>
            </a:r>
            <a:endParaRPr lang="ru-RU" dirty="0"/>
          </a:p>
        </p:txBody>
      </p:sp>
      <p:pic>
        <p:nvPicPr>
          <p:cNvPr id="15366" name="Picture 6" descr="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32445" y="218364"/>
            <a:ext cx="2704713" cy="4053385"/>
          </a:xfrm>
          <a:prstGeom prst="rect">
            <a:avLst/>
          </a:prstGeom>
          <a:noFill/>
        </p:spPr>
      </p:pic>
      <p:pic>
        <p:nvPicPr>
          <p:cNvPr id="15364" name="Picture 4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6566" y="3536030"/>
            <a:ext cx="4088824" cy="3096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16859"/>
            <a:ext cx="9921922" cy="11967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latin typeface="Cambria" pitchFamily="18" charset="0"/>
              </a:rPr>
              <a:t>Узелковый батик – </a:t>
            </a:r>
            <a:br>
              <a:rPr lang="ru-RU" sz="5300" b="1" dirty="0" smtClean="0">
                <a:latin typeface="Cambria" pitchFamily="18" charset="0"/>
              </a:rPr>
            </a:br>
            <a:r>
              <a:rPr lang="ru-RU" sz="5300" b="1" dirty="0" smtClean="0">
                <a:latin typeface="Cambria" pitchFamily="18" charset="0"/>
              </a:rPr>
              <a:t>техника для начинающих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E:\Новая папка\узелковы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0096" y="1389131"/>
            <a:ext cx="5588441" cy="373959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4338" name="Picture 2" descr="&amp;Bcy;&amp;acy;&amp;tcy;&amp;icy;&amp;kcy; &amp;ucy;&amp;zcy;&amp;iecy;&amp;lcy;&amp;kcy;&amp;ocy;&amp;vcy;&amp;ycy;&amp;jcy;"/>
          <p:cNvPicPr>
            <a:picLocks noChangeAspect="1" noChangeArrowheads="1"/>
          </p:cNvPicPr>
          <p:nvPr/>
        </p:nvPicPr>
        <p:blipFill>
          <a:blip r:embed="rId3" cstate="print"/>
          <a:srcRect t="12516"/>
          <a:stretch>
            <a:fillRect/>
          </a:stretch>
        </p:blipFill>
        <p:spPr bwMode="auto">
          <a:xfrm>
            <a:off x="5599650" y="2756847"/>
            <a:ext cx="5998720" cy="3932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1074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6588" y="217207"/>
            <a:ext cx="5226424" cy="134265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Cambria" pitchFamily="18" charset="0"/>
              </a:rPr>
              <a:t>Холодный батик</a:t>
            </a:r>
            <a:endParaRPr lang="ru-RU" sz="4800" b="1" dirty="0">
              <a:latin typeface="Cambria" pitchFamily="18" charset="0"/>
            </a:endParaRPr>
          </a:p>
        </p:txBody>
      </p:sp>
      <p:pic>
        <p:nvPicPr>
          <p:cNvPr id="4098" name="Picture 2" descr="E:\Новая папка\холодны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8136" y="2113877"/>
            <a:ext cx="5940241" cy="3564144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5" name="Рисунок 4" descr="&amp;tcy;&amp;iecy;&amp;khcy;&amp;ncy;&amp;icy;&amp;kcy;&amp;acy; &amp;gcy;&amp;ocy;&amp;rcy;&amp;yacy;&amp;chcy;&amp;iecy;&amp;gcy;&amp;ocy; &amp;bcy;&amp;acy;&amp;tcy;&amp;icy;&amp;kcy;&amp;acy;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11788" y="1869141"/>
            <a:ext cx="4074461" cy="396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5872" y="228600"/>
            <a:ext cx="4675094" cy="1112465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latin typeface="Cambria" pitchFamily="18" charset="0"/>
              </a:rPr>
              <a:t>Горячий батик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E:\Новая папка\горяий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05283" y="3455893"/>
            <a:ext cx="5339603" cy="320376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5" name="Picture 3" descr="E:\Новая папка\горячи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99023"/>
            <a:ext cx="5932282" cy="345897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076" name="Picture 4" descr="E:\Новая папка\горяий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89294" y="1179979"/>
            <a:ext cx="3769659" cy="28272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388" y="338232"/>
            <a:ext cx="11204811" cy="11678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ambria" pitchFamily="18" charset="0"/>
              </a:rPr>
              <a:t>Ольга Фёдоровна Берггольц выпускница 117 трудовой школы (1922-1926гг)</a:t>
            </a:r>
            <a:endParaRPr lang="ru-RU" b="1" dirty="0">
              <a:latin typeface="Cambria" pitchFamily="18" charset="0"/>
            </a:endParaRPr>
          </a:p>
        </p:txBody>
      </p:sp>
      <p:pic>
        <p:nvPicPr>
          <p:cNvPr id="7170" name="Picture 2" descr="http://school329.spb.ru/images/history/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15403" y="1460310"/>
            <a:ext cx="7356143" cy="53976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5471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9461"/>
            <a:ext cx="10515600" cy="1325563"/>
          </a:xfrm>
        </p:spPr>
        <p:txBody>
          <a:bodyPr/>
          <a:lstStyle/>
          <a:p>
            <a:r>
              <a:rPr lang="ru-RU" dirty="0" smtClean="0"/>
              <a:t>Ольга Берггольц – выпускница школы</a:t>
            </a:r>
            <a:endParaRPr lang="ru-RU" dirty="0"/>
          </a:p>
        </p:txBody>
      </p:sp>
      <p:pic>
        <p:nvPicPr>
          <p:cNvPr id="22530" name="Picture 2" descr="http://school329.spb.ru/images/history/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CFE0F0"/>
              </a:clrFrom>
              <a:clrTo>
                <a:srgbClr val="CFE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8674" y="1059427"/>
            <a:ext cx="8352429" cy="57985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3925"/>
            <a:ext cx="10515600" cy="1325563"/>
          </a:xfrm>
        </p:spPr>
        <p:txBody>
          <a:bodyPr/>
          <a:lstStyle/>
          <a:p>
            <a:r>
              <a:rPr lang="ru-RU" dirty="0" smtClean="0"/>
              <a:t>Начало творческого пути О. Берггольц</a:t>
            </a:r>
            <a:endParaRPr lang="ru-RU" dirty="0"/>
          </a:p>
        </p:txBody>
      </p:sp>
      <p:pic>
        <p:nvPicPr>
          <p:cNvPr id="23554" name="Picture 2" descr="http://school329.spb.ru/images/history/1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6EFF6"/>
              </a:clrFrom>
              <a:clrTo>
                <a:srgbClr val="E6EF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7866" y="1190999"/>
            <a:ext cx="7997588" cy="5667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560</Words>
  <Application>Microsoft Office PowerPoint</Application>
  <PresentationFormat>Произвольный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Применение различных технологий при выполнении батика для школьного музея</vt:lpstr>
      <vt:lpstr>Цель и задачи:</vt:lpstr>
      <vt:lpstr>Батик— индонезийское слово.   «ba» - хлопчатобумажная ткань  «tik» — «точка» или «капля».   Ambatik — рисовать, покрывать каплями, штриховать.</vt:lpstr>
      <vt:lpstr>Узелковый батик –  техника для начинающих </vt:lpstr>
      <vt:lpstr>Холодный батик</vt:lpstr>
      <vt:lpstr>Горячий батик </vt:lpstr>
      <vt:lpstr>Ольга Фёдоровна Берггольц выпускница 117 трудовой школы (1922-1926гг)</vt:lpstr>
      <vt:lpstr>Ольга Берггольц – выпускница школы</vt:lpstr>
      <vt:lpstr>Начало творческого пути О. Берггольц</vt:lpstr>
      <vt:lpstr>Выполнение батика подручными средствами</vt:lpstr>
      <vt:lpstr>Основные элементы</vt:lpstr>
      <vt:lpstr>Заголовок</vt:lpstr>
      <vt:lpstr>Фоновое оформление и текст</vt:lpstr>
      <vt:lpstr>Иллюстрации</vt:lpstr>
      <vt:lpstr>Выполнение батика подручными средствами</vt:lpstr>
      <vt:lpstr>Слайд 16</vt:lpstr>
      <vt:lpstr>Список литературы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различных технологий при выполнении батика для школьного музея</dc:title>
  <dc:creator>Валерий Болтенков</dc:creator>
  <cp:lastModifiedBy>Учитель</cp:lastModifiedBy>
  <cp:revision>13</cp:revision>
  <dcterms:created xsi:type="dcterms:W3CDTF">2017-02-28T21:49:41Z</dcterms:created>
  <dcterms:modified xsi:type="dcterms:W3CDTF">2017-03-03T08:14:35Z</dcterms:modified>
</cp:coreProperties>
</file>